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0" r:id="rId5"/>
    <p:sldId id="270" r:id="rId6"/>
    <p:sldId id="259" r:id="rId7"/>
    <p:sldId id="264" r:id="rId8"/>
    <p:sldId id="271" r:id="rId9"/>
    <p:sldId id="269" r:id="rId10"/>
    <p:sldId id="272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video" Target="https://www.youtube.com/embed/QTt5CJamai0" TargetMode="External" /><Relationship Id="rId4" Type="http://schemas.microsoft.com/office/2007/relationships/media" Target="https://www.youtube.com/embed/QTt5CJamai0" TargetMode="External" /><Relationship Id="rId5" Type="http://schemas.openxmlformats.org/officeDocument/2006/relationships/image" Target="../media/image1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video" Target="https://www.youtube.com/embed/yBCLqFg6jQA" TargetMode="External" /><Relationship Id="rId4" Type="http://schemas.microsoft.com/office/2007/relationships/media" Target="https://www.youtube.com/embed/yBCLqFg6jQA" TargetMode="External" /><Relationship Id="rId5" Type="http://schemas.openxmlformats.org/officeDocument/2006/relationships/image" Target="../media/image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video" Target="https://www.youtube.com/embed/Xp3SasADtE0" TargetMode="External" /><Relationship Id="rId4" Type="http://schemas.microsoft.com/office/2007/relationships/media" Target="https://www.youtube.com/embed/Xp3SasADtE0" TargetMode="External" /><Relationship Id="rId5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Tt5CJamai0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7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328005" y="2356712"/>
            <a:ext cx="6302157" cy="247081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900">
                <a:solidFill>
                  <a:srgbClr val="808080"/>
                </a:solidFill>
                <a:latin typeface="맑은 고딕"/>
              </a:rPr>
              <a:t>멸종위기 동물인 </a:t>
            </a:r>
            <a:r>
              <a:rPr lang="ko-KR" altLang="en-US" sz="3900" b="1">
                <a:solidFill>
                  <a:srgbClr val="eb5800"/>
                </a:solidFill>
                <a:latin typeface="맑은 고딕"/>
              </a:rPr>
              <a:t>판다</a:t>
            </a:r>
            <a:r>
              <a:rPr lang="ko-KR" altLang="en-US" sz="3900">
                <a:solidFill>
                  <a:srgbClr val="808080"/>
                </a:solidFill>
                <a:latin typeface="맑은 고딕"/>
              </a:rPr>
              <a:t>에 </a:t>
            </a:r>
            <a:br>
              <a:rPr lang="ko-KR" altLang="en-US" sz="3900">
                <a:solidFill>
                  <a:srgbClr val="808080"/>
                </a:solidFill>
              </a:rPr>
            </a:br>
            <a:r>
              <a:rPr lang="ko-KR" altLang="en-US" sz="3900">
                <a:solidFill>
                  <a:srgbClr val="808080"/>
                </a:solidFill>
                <a:latin typeface="맑은 고딕"/>
              </a:rPr>
              <a:t>대해 알아보고</a:t>
            </a:r>
            <a:r>
              <a:rPr lang="en-US" altLang="ko-KR" sz="3900">
                <a:solidFill>
                  <a:srgbClr val="808080"/>
                </a:solidFill>
                <a:latin typeface="맑은 고딕"/>
              </a:rPr>
              <a:t>,</a:t>
            </a:r>
            <a:r>
              <a:rPr lang="ko-KR" altLang="en-US" sz="3900">
                <a:solidFill>
                  <a:srgbClr val="808080"/>
                </a:solidFill>
                <a:latin typeface="맑은 고딕"/>
              </a:rPr>
              <a:t> </a:t>
            </a:r>
            <a:r>
              <a:rPr lang="ko-KR" altLang="en-US" sz="3900" b="1">
                <a:solidFill>
                  <a:srgbClr val="1e7452"/>
                </a:solidFill>
                <a:latin typeface="맑은 고딕"/>
              </a:rPr>
              <a:t>환경보호</a:t>
            </a:r>
            <a:r>
              <a:rPr lang="ko-KR" altLang="en-US" sz="3900">
                <a:solidFill>
                  <a:srgbClr val="808080"/>
                </a:solidFill>
                <a:latin typeface="맑은 고딕"/>
              </a:rPr>
              <a:t>를 위해 </a:t>
            </a:r>
            <a:r>
              <a:rPr lang="ko-KR" altLang="en-US" sz="3900" b="1">
                <a:solidFill>
                  <a:srgbClr val="c49dd6"/>
                </a:solidFill>
                <a:latin typeface="맑은 고딕"/>
              </a:rPr>
              <a:t>실천</a:t>
            </a:r>
            <a:r>
              <a:rPr lang="ko-KR" altLang="en-US" sz="3900">
                <a:solidFill>
                  <a:srgbClr val="808080"/>
                </a:solidFill>
                <a:latin typeface="맑은 고딕"/>
              </a:rPr>
              <a:t>할 수 있는 일을 써 보아요</a:t>
            </a:r>
            <a:r>
              <a:rPr lang="en-US" altLang="ko-KR" sz="3900">
                <a:solidFill>
                  <a:srgbClr val="808080"/>
                </a:solidFill>
                <a:latin typeface="맑은 고딕"/>
              </a:rPr>
              <a:t>!</a:t>
            </a:r>
            <a:endParaRPr lang="en-US" altLang="ko-KR" sz="3900">
              <a:solidFill>
                <a:srgbClr val="808080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02855536"/>
      </p:ext>
    </p:extLst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demolish" attr="None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1</a:t>
            </a:r>
            <a:endParaRPr lang="ko-KR" altLang="en-US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892727" y="2929172"/>
            <a:ext cx="7293803" cy="17075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300">
                <a:solidFill>
                  <a:srgbClr val="808080"/>
                </a:solidFill>
              </a:rPr>
              <a:t>멸종위기 동물인 </a:t>
            </a:r>
            <a:r>
              <a:rPr lang="ko-KR" altLang="en-US" sz="5300" b="1">
                <a:solidFill>
                  <a:srgbClr val="1e7452"/>
                </a:solidFill>
              </a:rPr>
              <a:t>판다</a:t>
            </a:r>
            <a:r>
              <a:rPr lang="ko-KR" altLang="en-US" sz="5300">
                <a:solidFill>
                  <a:srgbClr val="808080"/>
                </a:solidFill>
              </a:rPr>
              <a:t>에 대해 알아 보아요</a:t>
            </a:r>
            <a:r>
              <a:rPr lang="en-US" altLang="ko-KR" sz="5300">
                <a:solidFill>
                  <a:srgbClr val="808080"/>
                </a:solidFill>
              </a:rPr>
              <a:t>!</a:t>
            </a:r>
            <a:endParaRPr lang="en-US" altLang="ko-KR" sz="53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260931" y="2965798"/>
            <a:ext cx="5859155" cy="3137822"/>
          </a:xfrm>
          <a:prstGeom prst="rect">
            <a:avLst/>
          </a:prstGeom>
        </p:spPr>
        <p:txBody>
          <a:bodyPr wrap="non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야생의 대왕판다는 중국 중부 지역의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약 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2000M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높이의 대나무 숲에서 </a:t>
            </a:r>
            <a:endParaRPr xmlns:mc="http://schemas.openxmlformats.org/markup-compatibility/2006" xmlns:hp="http://schemas.haansoft.com/office/presentation/8.0" lang="EN-US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1800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여 마리 정도만 모여 살고 있어요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대왕판다는 초식 동물이며 하루에 최대 </a:t>
            </a:r>
            <a:endParaRPr xmlns:mc="http://schemas.openxmlformats.org/markup-compatibility/2006" xmlns:hp="http://schemas.haansoft.com/office/presentation/8.0" lang="EN-US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14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시간 동안 대나무를 먹습니다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endParaRPr lang="ko-KR" altLang="en-US" sz="2500"/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5811" y="735230"/>
            <a:ext cx="4377533" cy="56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4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260929" y="3154993"/>
            <a:ext cx="5803311" cy="2528222"/>
          </a:xfrm>
          <a:prstGeom prst="rect">
            <a:avLst/>
          </a:prstGeom>
        </p:spPr>
        <p:txBody>
          <a:bodyPr wrap="non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사람들의 개발 및 기후 위기로 인하여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대나무 숲이 파괴되고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밀렵꾼들의 불법 사냥으로 인하여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대왕판다는 멸종 위기에 처해 있습니다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endParaRPr lang="ko-KR" altLang="en-US" sz="2500"/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5811" y="735230"/>
            <a:ext cx="4377533" cy="56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2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yBCLqFg6jQA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318930" y="-153802"/>
            <a:ext cx="9554140" cy="71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2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775735" y="2531209"/>
            <a:ext cx="7665671" cy="25096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3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5300" b="1" i="0" u="none" strike="noStrike" kern="1200" cap="none" spc="0" normalizeH="0" baseline="0" mc:Ignorable="hp" hp:hslEmbossed="0">
                <a:solidFill>
                  <a:srgbClr val="1e7452"/>
                </a:solidFill>
                <a:latin typeface="Calibri"/>
                <a:ea typeface="맑은 고딕"/>
                <a:cs typeface="맑은 고딕"/>
              </a:rPr>
              <a:t>환경보호</a:t>
            </a:r>
            <a:r>
              <a:rPr xmlns:mc="http://schemas.openxmlformats.org/markup-compatibility/2006" xmlns:hp="http://schemas.haansoft.com/office/presentation/8.0" kumimoji="0" lang="ko-KR" altLang="en-US" sz="530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를 위해 우리가 </a:t>
            </a:r>
            <a:r>
              <a:rPr xmlns:mc="http://schemas.openxmlformats.org/markup-compatibility/2006" xmlns:hp="http://schemas.haansoft.com/office/presentation/8.0" kumimoji="0" lang="ko-KR" altLang="en-US" sz="5300" b="1" i="0" u="none" strike="noStrike" kern="1200" cap="none" spc="0" normalizeH="0" baseline="0" mc:Ignorable="hp" hp:hslEmbossed="0">
                <a:solidFill>
                  <a:srgbClr val="886feb"/>
                </a:solidFill>
                <a:latin typeface="Calibri"/>
                <a:ea typeface="맑은 고딕"/>
                <a:cs typeface="맑은 고딕"/>
              </a:rPr>
              <a:t>실천</a:t>
            </a:r>
            <a:r>
              <a:rPr xmlns:mc="http://schemas.openxmlformats.org/markup-compatibility/2006" xmlns:hp="http://schemas.haansoft.com/office/presentation/8.0" kumimoji="0" lang="ko-KR" altLang="en-US" sz="530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할 수 있는 일들에는 어떤 것들이 있을까요</a:t>
            </a:r>
            <a:r>
              <a:rPr xmlns:mc="http://schemas.openxmlformats.org/markup-compatibility/2006" xmlns:hp="http://schemas.haansoft.com/office/presentation/8.0" kumimoji="0" lang="en-US" altLang="ko-KR" sz="530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5300" i="0" u="none" strike="noStrike" kern="1200" cap="none" spc="0" normalizeH="0" baseline="0" mc:Ignorable="hp" hp:hslEmbossed="0">
              <a:solidFill>
                <a:srgbClr val="808080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452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Xp3SasADtE0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304794" y="-60123"/>
            <a:ext cx="9582412" cy="71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3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840531" y="2726927"/>
            <a:ext cx="8741865" cy="2147968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500" b="1" i="0" u="none" strike="noStrike" kern="1200" cap="none" spc="0" normalizeH="0" baseline="0" mc:Ignorable="hp" hp:hslEmbossed="0">
                <a:solidFill>
                  <a:srgbClr val="008000"/>
                </a:solidFill>
                <a:latin typeface="Calibri"/>
                <a:ea typeface="맑은 고딕"/>
                <a:cs typeface="맑은 고딕"/>
              </a:rPr>
              <a:t>환경보호</a:t>
            </a:r>
            <a:r>
              <a: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를 위해 </a:t>
            </a:r>
            <a:endPara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<a:solidFill>
                <a:srgbClr val="808080"/>
              </a:solidFill>
              <a:latin typeface="Calibri"/>
              <a:ea typeface="맑은 고딕"/>
              <a:cs typeface="맑은 고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우리가 </a:t>
            </a:r>
            <a:r>
              <a:rPr xmlns:mc="http://schemas.openxmlformats.org/markup-compatibility/2006" xmlns:hp="http://schemas.haansoft.com/office/presentation/8.0" kumimoji="0" lang="ko-KR" altLang="en-US" sz="4500" b="1" i="0" u="none" strike="noStrike" kern="1200" cap="none" spc="0" normalizeH="0" baseline="0" mc:Ignorable="hp" hp:hslEmbossed="0">
                <a:solidFill>
                  <a:srgbClr val="f62828"/>
                </a:solidFill>
                <a:latin typeface="Calibri"/>
                <a:ea typeface="맑은 고딕"/>
                <a:cs typeface="맑은 고딕"/>
              </a:rPr>
              <a:t>실천</a:t>
            </a:r>
            <a:r>
              <a: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할 수 있는 계획을</a:t>
            </a:r>
            <a:endPara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<a:solidFill>
                <a:srgbClr val="808080"/>
              </a:solidFill>
              <a:latin typeface="Calibri"/>
              <a:ea typeface="맑은 고딕"/>
              <a:cs typeface="맑은 고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5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담아 </a:t>
            </a:r>
            <a:r>
              <a:rPr xmlns:mc="http://schemas.openxmlformats.org/markup-compatibility/2006" xmlns:hp="http://schemas.haansoft.com/office/presentation/8.0" kumimoji="0" lang="ko-KR" altLang="en-US" sz="4500" b="1" i="0" u="none" strike="noStrike" kern="1200" cap="none" spc="0" normalizeH="0" baseline="0" mc:Ignorable="hp" hp:hslEmbossed="0">
                <a:solidFill>
                  <a:srgbClr val="6fa1eb"/>
                </a:solidFill>
                <a:latin typeface="Calibri"/>
                <a:ea typeface="맑은 고딕"/>
                <a:cs typeface="맑은 고딕"/>
              </a:rPr>
              <a:t>작품</a:t>
            </a:r>
            <a:r>
              <a:rPr xmlns:mc="http://schemas.openxmlformats.org/markup-compatibility/2006" xmlns:hp="http://schemas.haansoft.com/office/presentation/8.0" kumimoji="0" lang="ko-KR" altLang="en-US" sz="450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을 만들어 보세요</a:t>
            </a:r>
            <a:r>
              <a:rPr xmlns:mc="http://schemas.openxmlformats.org/markup-compatibility/2006" xmlns:hp="http://schemas.haansoft.com/office/presentation/8.0" kumimoji="0" lang="en-US" altLang="ko-KR" sz="450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4500" i="0" u="none" strike="noStrike" kern="1200" cap="none" spc="0" normalizeH="0" baseline="0" mc:Ignorable="hp" hp:hslEmbossed="0">
              <a:solidFill>
                <a:srgbClr val="808080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8889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92</ep:Words>
  <ep:PresentationFormat>화면 슬라이드 쇼(4:3)</ep:PresentationFormat>
  <ep:Paragraphs>28</ep:Paragraphs>
  <ep:Slides>10</ep:Slides>
  <ep:Notes>0</ep:Notes>
  <ep:TotalTime>0</ep:TotalTime>
  <ep:HiddenSlides>0</ep:HiddenSlides>
  <ep:MMClips>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2023-06-17T02:39:37.211</dcterms:created>
  <dc:creator>박은주</dc:creator>
  <cp:lastModifiedBy>박은주</cp:lastModifiedBy>
  <dcterms:modified xsi:type="dcterms:W3CDTF">2023-09-05T06:54:36.108</dcterms:modified>
  <cp:revision>23</cp:revision>
  <cp:version>12.0.0.893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